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7636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2043232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 to convert non-subscribers and increase recurring revenue.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96" y="2043232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 to accelerate movement into the loyal customer segment.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2043232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campaigns on high-revenue age groups and express-shipping users for maximum ROI.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224" y="5225296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items like Gloves and Sandals in promotional campaigns.</a:t>
            </a:r>
            <a:endParaRPr lang="en-US" sz="1750" dirty="0"/>
          </a:p>
        </p:txBody>
      </p:sp>
      <p:sp>
        <p:nvSpPr>
          <p:cNvPr id="23" name="Shape 13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2982" y="5225296"/>
            <a:ext cx="680442" cy="680442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62982" y="6132552"/>
            <a:ext cx="30060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 Optimization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62982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promotional sales boosts with margin control to protect profitability.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034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Features covering demographics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Items across four major categories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641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 include customer demographics, purchase details, shopping behavior metrics, and review ratings with minimal missing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68036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&amp; Engineering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98025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Analysis Pipeline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dataset using pandas for exploration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missing Review Ratings using category medians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columns to snake_case format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age_group bins for segmentation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38632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Integrated cleaned data into PostgreSQL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7298"/>
            <a:ext cx="7502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Analysis by Gender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46238"/>
            <a:ext cx="6407944" cy="1821180"/>
          </a:xfrm>
          <a:prstGeom prst="roundRect">
            <a:avLst>
              <a:gd name="adj" fmla="val 523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380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87109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637008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Representing 68% of total sales with 2,652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5146238"/>
            <a:ext cx="6408063" cy="1821180"/>
          </a:xfrm>
          <a:prstGeom prst="roundRect">
            <a:avLst>
              <a:gd name="adj" fmla="val 523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982" y="5380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62982" y="587109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62982" y="637008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Representing 32% of total sales with 1,248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959197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 Insights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40878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68284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21232B"/>
          </a:solidFill>
          <a:ln/>
        </p:spPr>
      </p:sp>
      <p:sp>
        <p:nvSpPr>
          <p:cNvPr id="5" name="Text 2"/>
          <p:cNvSpPr/>
          <p:nvPr/>
        </p:nvSpPr>
        <p:spPr>
          <a:xfrm>
            <a:off x="4582358" y="8645604"/>
            <a:ext cx="371475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854071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585C72"/>
          </a:solidFill>
          <a:ln/>
        </p:spPr>
      </p:sp>
      <p:sp>
        <p:nvSpPr>
          <p:cNvPr id="7" name="Text 4"/>
          <p:cNvSpPr/>
          <p:nvPr/>
        </p:nvSpPr>
        <p:spPr>
          <a:xfrm>
            <a:off x="7068145" y="8645604"/>
            <a:ext cx="708065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Returning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9676448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989CB0"/>
          </a:solidFill>
          <a:ln/>
        </p:spPr>
      </p:sp>
      <p:sp>
        <p:nvSpPr>
          <p:cNvPr id="9" name="Text 6"/>
          <p:cNvSpPr/>
          <p:nvPr/>
        </p:nvSpPr>
        <p:spPr>
          <a:xfrm>
            <a:off x="9890522" y="8645604"/>
            <a:ext cx="317063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 customers dominate at 80% of the base, while new customer acquisition remains low at just 2%. Focus on converting returning customers to loyal status.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74526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564844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3.86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874526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564844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3.84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874526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2564844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3.82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119092"/>
            <a:ext cx="6407944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4809411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3.80</a:t>
            </a:r>
            <a:endParaRPr lang="en-US" sz="1750" dirty="0"/>
          </a:p>
        </p:txBody>
      </p:sp>
      <p:sp>
        <p:nvSpPr>
          <p:cNvPr id="27" name="Shape 17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548" y="5119092"/>
            <a:ext cx="6407944" cy="12192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2298" y="4809411"/>
            <a:ext cx="680442" cy="68044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1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3.78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127349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Subscription vs. Non-Subscription Performance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357782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749510" y="608790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1232B"/>
          </a:solidFill>
          <a:ln/>
        </p:spPr>
      </p:sp>
      <p:sp>
        <p:nvSpPr>
          <p:cNvPr id="5" name="Text 2"/>
          <p:cNvSpPr/>
          <p:nvPr/>
        </p:nvSpPr>
        <p:spPr>
          <a:xfrm>
            <a:off x="3037284" y="6087904"/>
            <a:ext cx="148244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Revenue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08790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2566B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087904"/>
            <a:ext cx="11622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5899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Non-subscribers generate 73% of revenue despite similar average spend ($59.87 vs $59.49).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959096" y="375177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505468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Opportunity: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Converting just 10% of non-subscribers could add $17K in revenue.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212"/>
            <a:ext cx="7168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1964293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Highest discount rate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49.7%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1964293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Sneakers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Second highest discount rate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49.1%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1964293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Coats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Third highest discount rate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7585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839 customers used discounts but still spent above average ($60), indicating discounts drive volume without sacrificing high-value purchases.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visualization presenting key metrics including revenue trends, customer segmentation, product performance, and behavioral patterns across all dimensions.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2025-11-02T07:37:47Z</dcterms:created>
  <dcterms:modified xsi:type="dcterms:W3CDTF">2025-11-02T07:37:47Z</dcterms:modified>
</cp:coreProperties>
</file>